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8288000" cy="10287000"/>
  <p:notesSz cx="6858000" cy="9144000"/>
  <p:embeddedFontLst>
    <p:embeddedFont>
      <p:font typeface="Great Vibes" charset="1" panose="02000507080000020002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 Condensed" charset="1" panose="02000000000000000000"/>
      <p:regular r:id="rId11"/>
    </p:embeddedFont>
    <p:embeddedFont>
      <p:font typeface="Roboto Condensed Bold" charset="1" panose="02000000000000000000"/>
      <p:regular r:id="rId12"/>
    </p:embeddedFont>
    <p:embeddedFont>
      <p:font typeface="Roboto Condensed Italics" charset="1" panose="02000000000000000000"/>
      <p:regular r:id="rId13"/>
    </p:embeddedFont>
    <p:embeddedFont>
      <p:font typeface="Roboto Condensed Bold Italics" charset="1" panose="02000000000000000000"/>
      <p:regular r:id="rId14"/>
    </p:embeddedFont>
    <p:embeddedFont>
      <p:font typeface="HK Grotesk Bold" charset="1" panose="00000800000000000000"/>
      <p:regular r:id="rId15"/>
    </p:embeddedFont>
    <p:embeddedFont>
      <p:font typeface="HK Grotesk Bold Italics" charset="1" panose="00000800000000000000"/>
      <p:regular r:id="rId16"/>
    </p:embeddedFont>
    <p:embeddedFont>
      <p:font typeface="Clear Sans Regular" charset="1" panose="020B0503030202020304"/>
      <p:regular r:id="rId17"/>
    </p:embeddedFont>
    <p:embeddedFont>
      <p:font typeface="Clear Sans Regular Bold" charset="1" panose="020B0603030202020304"/>
      <p:regular r:id="rId18"/>
    </p:embeddedFont>
    <p:embeddedFont>
      <p:font typeface="Clear Sans Regular Italics" charset="1" panose="020B0503030202090304"/>
      <p:regular r:id="rId19"/>
    </p:embeddedFont>
    <p:embeddedFont>
      <p:font typeface="Clear Sans Regular Bold Italics" charset="1" panose="020B0603030202090304"/>
      <p:regular r:id="rId20"/>
    </p:embeddedFont>
    <p:embeddedFont>
      <p:font typeface="Barlow SemiCondensed Bold" charset="1" panose="00000706000000000000"/>
      <p:regular r:id="rId21"/>
    </p:embeddedFont>
    <p:embeddedFont>
      <p:font typeface="Barlow SemiCondensed Bold Bold" charset="1" panose="00000A06000000000000"/>
      <p:regular r:id="rId22"/>
    </p:embeddedFont>
    <p:embeddedFont>
      <p:font typeface="Barlow SemiCondensed Bold Italics" charset="1" panose="00000706000000000000"/>
      <p:regular r:id="rId23"/>
    </p:embeddedFont>
    <p:embeddedFont>
      <p:font typeface="Barlow SemiCondensed Bold Bold Italics" charset="1" panose="00000A06000000000000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Extra Bold" charset="1" panose="020B0906030804020204"/>
      <p:regular r:id="rId29"/>
    </p:embeddedFont>
    <p:embeddedFont>
      <p:font typeface="Open Sans Extra Bold Italics" charset="1" panose="020B0906030804020204"/>
      <p:regular r:id="rId30"/>
    </p:embeddedFont>
    <p:embeddedFont>
      <p:font typeface="Mokoto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558538"/>
            <a:ext cx="18288000" cy="728462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718256" y="9883426"/>
            <a:ext cx="851487" cy="155656"/>
            <a:chOff x="0" y="0"/>
            <a:chExt cx="1135316" cy="2075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7541" cy="20754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63887" y="0"/>
              <a:ext cx="207541" cy="20754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27775" y="0"/>
              <a:ext cx="207541" cy="20754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208222" y="2472618"/>
            <a:ext cx="7955155" cy="4717537"/>
            <a:chOff x="0" y="0"/>
            <a:chExt cx="10606873" cy="629005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0606873" cy="1389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5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28419"/>
              <a:ext cx="10606873" cy="4561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59"/>
                </a:lnSpc>
                <a:spcBef>
                  <a:spcPct val="0"/>
                </a:spcBef>
              </a:pPr>
              <a:r>
                <a:rPr lang="en-US" sz="4899">
                  <a:solidFill>
                    <a:srgbClr val="F0F2F6"/>
                  </a:solidFill>
                  <a:latin typeface="Roboto Condensed"/>
                </a:rPr>
                <a:t>Using machine learning to identify the most effective ways to treat and prevent inflammation-mediated disease.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2300" b="0"/>
          <a:stretch>
            <a:fillRect/>
          </a:stretch>
        </p:blipFill>
        <p:spPr>
          <a:xfrm flipH="false" flipV="false" rot="0">
            <a:off x="473843" y="1158152"/>
            <a:ext cx="7950633" cy="840038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44000" y="876300"/>
            <a:ext cx="826130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  <a:spcBef>
                <a:spcPct val="0"/>
              </a:spcBef>
            </a:pPr>
            <a:r>
              <a:rPr lang="en-US" spc="-110" sz="7399">
                <a:solidFill>
                  <a:srgbClr val="F0F2F6"/>
                </a:solidFill>
                <a:latin typeface="Mokoto"/>
              </a:rPr>
              <a:t>Optomitron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78604" y="2576357"/>
            <a:ext cx="16480696" cy="92703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7012" y="527400"/>
            <a:ext cx="1748388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404040"/>
                </a:solidFill>
                <a:latin typeface="Open Sans Extra Bold"/>
              </a:rPr>
              <a:t>Software-as-a-Service Business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39855" y="5048250"/>
            <a:ext cx="386177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0F2F6"/>
                </a:solidFill>
                <a:latin typeface="Open Sans"/>
              </a:rPr>
              <a:t>Exising Apps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0F2F6"/>
                </a:solidFill>
                <a:latin typeface="Open Sans"/>
              </a:rPr>
              <a:t>Incorporate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0F2F6"/>
                </a:solidFill>
                <a:latin typeface="Open Sans"/>
              </a:rPr>
              <a:t>Our Analytics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11" r="0" b="7833"/>
          <a:stretch>
            <a:fillRect/>
          </a:stretch>
        </p:blipFill>
        <p:spPr>
          <a:xfrm flipH="false" flipV="false" rot="0">
            <a:off x="1028700" y="141576"/>
            <a:ext cx="16069203" cy="9719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5388" y="99233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398" r="0" b="4739"/>
          <a:stretch>
            <a:fillRect/>
          </a:stretch>
        </p:blipFill>
        <p:spPr>
          <a:xfrm flipH="false" flipV="false" rot="0">
            <a:off x="0" y="121201"/>
            <a:ext cx="18288000" cy="9655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625" r="0" b="1625"/>
          <a:stretch>
            <a:fillRect/>
          </a:stretch>
        </p:blipFill>
        <p:spPr>
          <a:xfrm flipH="false" flipV="false" rot="0">
            <a:off x="1028700" y="2771174"/>
            <a:ext cx="15798219" cy="532169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7232755"/>
            <a:ext cx="3490527" cy="860113"/>
            <a:chOff x="0" y="0"/>
            <a:chExt cx="7022632" cy="173047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022633" cy="1730471"/>
            </a:xfrm>
            <a:custGeom>
              <a:avLst/>
              <a:gdLst/>
              <a:ahLst/>
              <a:cxnLst/>
              <a:rect r="r" b="b" t="t" l="l"/>
              <a:pathLst>
                <a:path h="1730471" w="7022633">
                  <a:moveTo>
                    <a:pt x="0" y="0"/>
                  </a:moveTo>
                  <a:lnTo>
                    <a:pt x="7022633" y="0"/>
                  </a:lnTo>
                  <a:lnTo>
                    <a:pt x="7022633" y="1730471"/>
                  </a:lnTo>
                  <a:lnTo>
                    <a:pt x="0" y="173047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234929" y="911102"/>
            <a:ext cx="13081734" cy="1943237"/>
            <a:chOff x="0" y="0"/>
            <a:chExt cx="17442312" cy="25909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442312" cy="191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279"/>
                </a:lnSpc>
              </a:pPr>
              <a:r>
                <a:rPr lang="en-US" sz="9399">
                  <a:solidFill>
                    <a:srgbClr val="F0F2F6"/>
                  </a:solidFill>
                  <a:latin typeface="Roboto Condensed"/>
                </a:rPr>
                <a:t>Competitive Landscape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27038"/>
              <a:ext cx="17442312" cy="56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43520" y="7376229"/>
            <a:ext cx="3275707" cy="50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8"/>
              </a:lnSpc>
              <a:spcBef>
                <a:spcPct val="0"/>
              </a:spcBef>
            </a:pPr>
            <a:r>
              <a:rPr lang="en-US" spc="-44" sz="2934">
                <a:solidFill>
                  <a:srgbClr val="3E5889"/>
                </a:solidFill>
                <a:latin typeface="Mokoto"/>
              </a:rPr>
              <a:t>Optomitron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41576" y="2107246"/>
            <a:ext cx="8718323" cy="1759070"/>
          </a:xfrm>
          <a:prstGeom prst="rect">
            <a:avLst/>
          </a:prstGeom>
          <a:solidFill>
            <a:srgbClr val="302B7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37175" y="3866316"/>
            <a:ext cx="4030721" cy="650116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341576" y="4756146"/>
            <a:ext cx="8718323" cy="1732456"/>
          </a:xfrm>
          <a:prstGeom prst="rect">
            <a:avLst/>
          </a:prstGeom>
          <a:solidFill>
            <a:srgbClr val="302B70">
              <a:alpha val="2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9337927" y="2107246"/>
            <a:ext cx="8718323" cy="1759070"/>
          </a:xfrm>
          <a:prstGeom prst="rect">
            <a:avLst/>
          </a:prstGeom>
          <a:solidFill>
            <a:srgbClr val="302B70">
              <a:alpha val="69804"/>
            </a:srgbClr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8133" y="2473660"/>
            <a:ext cx="1026243" cy="10262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84485" y="2431303"/>
            <a:ext cx="1026243" cy="102624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8133" y="5033426"/>
            <a:ext cx="1026243" cy="1026243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9337927" y="4756146"/>
            <a:ext cx="8718323" cy="1732456"/>
          </a:xfrm>
          <a:prstGeom prst="rect">
            <a:avLst/>
          </a:prstGeom>
          <a:solidFill>
            <a:srgbClr val="302B70"/>
          </a:solidFill>
        </p:spPr>
      </p:sp>
      <p:sp>
        <p:nvSpPr>
          <p:cNvPr name="AutoShape 10" id="10"/>
          <p:cNvSpPr/>
          <p:nvPr/>
        </p:nvSpPr>
        <p:spPr>
          <a:xfrm rot="0">
            <a:off x="341576" y="7408552"/>
            <a:ext cx="8718323" cy="1674356"/>
          </a:xfrm>
          <a:prstGeom prst="rect">
            <a:avLst/>
          </a:prstGeom>
          <a:solidFill>
            <a:srgbClr val="302B70">
              <a:alpha val="69804"/>
            </a:srgbClr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82282" y="5109252"/>
            <a:ext cx="1026243" cy="102624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8133" y="7732608"/>
            <a:ext cx="1026243" cy="102624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6719"/>
          <a:stretch>
            <a:fillRect/>
          </a:stretch>
        </p:blipFill>
        <p:spPr>
          <a:xfrm flipH="false" flipV="false" rot="0">
            <a:off x="1228414" y="2123906"/>
            <a:ext cx="1746978" cy="174241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11002" r="0" b="2538"/>
          <a:stretch>
            <a:fillRect/>
          </a:stretch>
        </p:blipFill>
        <p:spPr>
          <a:xfrm flipH="false" flipV="false" rot="0">
            <a:off x="10150241" y="2107246"/>
            <a:ext cx="1690325" cy="175907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11948" t="0" r="15071" b="0"/>
          <a:stretch>
            <a:fillRect/>
          </a:stretch>
        </p:blipFill>
        <p:spPr>
          <a:xfrm flipH="false" flipV="false" rot="0">
            <a:off x="1189506" y="7408552"/>
            <a:ext cx="1824794" cy="166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14941" t="0" r="16606" b="0"/>
          <a:stretch>
            <a:fillRect/>
          </a:stretch>
        </p:blipFill>
        <p:spPr>
          <a:xfrm flipH="false" flipV="false" rot="0">
            <a:off x="1212488" y="4756146"/>
            <a:ext cx="1778832" cy="173245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4639" b="0"/>
          <a:stretch>
            <a:fillRect/>
          </a:stretch>
        </p:blipFill>
        <p:spPr>
          <a:xfrm flipH="false" flipV="false" rot="0">
            <a:off x="10134512" y="4756146"/>
            <a:ext cx="1652085" cy="173245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80009" y="454040"/>
            <a:ext cx="2521349" cy="105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</a:pPr>
            <a:r>
              <a:rPr lang="en-US" sz="6890">
                <a:solidFill>
                  <a:srgbClr val="302B70"/>
                </a:solidFill>
                <a:latin typeface="HK Grotesk Bold"/>
              </a:rPr>
              <a:t>MEET </a:t>
            </a:r>
            <a:r>
              <a:rPr lang="en-US" sz="6890">
                <a:solidFill>
                  <a:srgbClr val="302B70"/>
                </a:solidFill>
                <a:latin typeface="HK Grotesk Bold Italics"/>
              </a:rPr>
              <a:t>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544157" y="2526705"/>
            <a:ext cx="3981189" cy="920152"/>
            <a:chOff x="0" y="0"/>
            <a:chExt cx="5308252" cy="122686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5308252" cy="67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306">
                  <a:solidFill>
                    <a:srgbClr val="F0F2F6"/>
                  </a:solidFill>
                  <a:latin typeface="HK Grotesk Bold"/>
                </a:rPr>
                <a:t>Mike P. Sinn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04691"/>
              <a:ext cx="5308252" cy="52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6"/>
                </a:lnSpc>
                <a:spcBef>
                  <a:spcPct val="0"/>
                </a:spcBef>
              </a:pPr>
              <a:r>
                <a:rPr lang="en-US" spc="-35" sz="2361">
                  <a:solidFill>
                    <a:srgbClr val="F0F2F6"/>
                  </a:solidFill>
                  <a:latin typeface="Clear Sans Regular"/>
                </a:rPr>
                <a:t>Software engineer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540508" y="2276395"/>
            <a:ext cx="3981189" cy="1336058"/>
            <a:chOff x="0" y="0"/>
            <a:chExt cx="5308252" cy="178141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5308252" cy="67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306">
                  <a:solidFill>
                    <a:srgbClr val="F0F2F6"/>
                  </a:solidFill>
                  <a:latin typeface="HK Grotesk Bold"/>
                </a:rPr>
                <a:t>Ishan Dutta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04691"/>
              <a:ext cx="5308252" cy="107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6"/>
                </a:lnSpc>
                <a:spcBef>
                  <a:spcPct val="0"/>
                </a:spcBef>
              </a:pPr>
              <a:r>
                <a:rPr lang="en-US" spc="-35" sz="2361">
                  <a:solidFill>
                    <a:srgbClr val="F0F2F6"/>
                  </a:solidFill>
                  <a:latin typeface="Clear Sans Regular"/>
                </a:rPr>
                <a:t>Undergrad Biotechnology student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44157" y="4954345"/>
            <a:ext cx="3981189" cy="1336058"/>
            <a:chOff x="0" y="0"/>
            <a:chExt cx="5308252" cy="178141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5308252" cy="67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306">
                  <a:solidFill>
                    <a:srgbClr val="302B70"/>
                  </a:solidFill>
                  <a:latin typeface="HK Grotesk Bold"/>
                </a:rPr>
                <a:t>Nayana Varghese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04691"/>
              <a:ext cx="5308252" cy="107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6"/>
                </a:lnSpc>
                <a:spcBef>
                  <a:spcPct val="0"/>
                </a:spcBef>
              </a:pPr>
              <a:r>
                <a:rPr lang="en-US" spc="-35" sz="2361">
                  <a:solidFill>
                    <a:srgbClr val="302B70"/>
                  </a:solidFill>
                  <a:latin typeface="Clear Sans Regular"/>
                </a:rPr>
                <a:t>Undergrad Bioengineering student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40508" y="4954345"/>
            <a:ext cx="3981189" cy="1336058"/>
            <a:chOff x="0" y="0"/>
            <a:chExt cx="5308252" cy="178141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5308252" cy="67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306">
                  <a:solidFill>
                    <a:srgbClr val="F0F2F6"/>
                  </a:solidFill>
                  <a:latin typeface="HK Grotesk Bold"/>
                </a:rPr>
                <a:t>Chaitrali Yeole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04691"/>
              <a:ext cx="5308252" cy="107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6"/>
                </a:lnSpc>
                <a:spcBef>
                  <a:spcPct val="0"/>
                </a:spcBef>
              </a:pPr>
              <a:r>
                <a:rPr lang="en-US" spc="-35" sz="2361">
                  <a:solidFill>
                    <a:srgbClr val="F0F2F6"/>
                  </a:solidFill>
                  <a:latin typeface="Clear Sans Regular"/>
                </a:rPr>
                <a:t>Undergrad Bioengineering student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544157" y="7577701"/>
            <a:ext cx="3981189" cy="1336058"/>
            <a:chOff x="0" y="0"/>
            <a:chExt cx="5308252" cy="1781411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9525"/>
              <a:ext cx="5308252" cy="67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306">
                  <a:solidFill>
                    <a:srgbClr val="F0F2F6"/>
                  </a:solidFill>
                  <a:latin typeface="HK Grotesk Bold"/>
                </a:rPr>
                <a:t>Anshumi Patil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04691"/>
              <a:ext cx="5308252" cy="10767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6"/>
                </a:lnSpc>
                <a:spcBef>
                  <a:spcPct val="0"/>
                </a:spcBef>
              </a:pPr>
              <a:r>
                <a:rPr lang="en-US" spc="-35" sz="2361">
                  <a:solidFill>
                    <a:srgbClr val="F0F2F6"/>
                  </a:solidFill>
                  <a:latin typeface="Clear Sans Regular"/>
                </a:rPr>
                <a:t>Undergrad Bioengineering student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282877" y="454040"/>
            <a:ext cx="2535860" cy="105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</a:pPr>
            <a:r>
              <a:rPr lang="en-US" sz="6890">
                <a:solidFill>
                  <a:srgbClr val="302B70"/>
                </a:solidFill>
                <a:latin typeface="HK Grotesk Bold"/>
              </a:rPr>
              <a:t>TEAM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30910" y="620045"/>
            <a:ext cx="4109813" cy="104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9"/>
              </a:lnSpc>
            </a:pPr>
            <a:r>
              <a:rPr lang="en-US" sz="9035">
                <a:solidFill>
                  <a:srgbClr val="000000"/>
                </a:solidFill>
                <a:latin typeface="Great Vibes"/>
              </a:rPr>
              <a:t>The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7181" y="0"/>
            <a:ext cx="19343618" cy="108807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36" t="2438" r="1732" b="19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2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37195" y="642457"/>
            <a:ext cx="10454909" cy="8737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583813"/>
            <a:ext cx="18288000" cy="703187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718256" y="9892951"/>
            <a:ext cx="851487" cy="155656"/>
            <a:chOff x="0" y="0"/>
            <a:chExt cx="1135316" cy="20754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07541" cy="20754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63887" y="0"/>
              <a:ext cx="207541" cy="20754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27775" y="0"/>
              <a:ext cx="207541" cy="207541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31833"/>
          <a:stretch>
            <a:fillRect/>
          </a:stretch>
        </p:blipFill>
        <p:spPr>
          <a:xfrm flipH="false" flipV="false" rot="0">
            <a:off x="0" y="217636"/>
            <a:ext cx="10250987" cy="1253202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499642" y="1622906"/>
            <a:ext cx="6610296" cy="6369303"/>
            <a:chOff x="0" y="0"/>
            <a:chExt cx="8813728" cy="849240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8813728" cy="765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39"/>
                </a:lnSpc>
              </a:pPr>
              <a:r>
                <a:rPr lang="en-US" sz="7699">
                  <a:solidFill>
                    <a:srgbClr val="F0F2F6"/>
                  </a:solidFill>
                  <a:latin typeface="HK Grotesk Bold"/>
                </a:rPr>
                <a:t>Solution</a:t>
              </a:r>
            </a:p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Real-Time </a:t>
              </a: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Personalized Recommendations</a:t>
              </a:r>
            </a:p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F0F2F6"/>
                  </a:solidFill>
                  <a:latin typeface="HK Grotesk Bold"/>
                </a:rPr>
                <a:t>to Minimize Arthritis Pain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927645"/>
              <a:ext cx="8813728" cy="564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2B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7071" y="563560"/>
            <a:ext cx="5206582" cy="151164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34366" y="709080"/>
            <a:ext cx="1123464" cy="112346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447071" y="2395258"/>
            <a:ext cx="5206582" cy="151164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682275" y="2998226"/>
            <a:ext cx="948234" cy="9482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081707" y="2455261"/>
            <a:ext cx="1239235" cy="1239235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6895" y="6196458"/>
            <a:ext cx="5206582" cy="151164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349776" y="6252494"/>
            <a:ext cx="1399570" cy="139957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770002" y="6308529"/>
            <a:ext cx="1325600" cy="132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13397" t="8951" r="6475" b="16060"/>
          <a:stretch>
            <a:fillRect/>
          </a:stretch>
        </p:blipFill>
        <p:spPr>
          <a:xfrm flipH="false" flipV="false" rot="0">
            <a:off x="6947300" y="3156221"/>
            <a:ext cx="4246936" cy="39745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437165" y="4144607"/>
            <a:ext cx="2477906" cy="247790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60265">
            <a:off x="12657013" y="4244580"/>
            <a:ext cx="1165534" cy="2090300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447071" y="4261998"/>
            <a:ext cx="5206582" cy="151164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131290" y="4346496"/>
            <a:ext cx="1349340" cy="134934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86310" r="0" b="0"/>
          <a:stretch>
            <a:fillRect/>
          </a:stretch>
        </p:blipFill>
        <p:spPr>
          <a:xfrm flipH="false" flipV="false" rot="0">
            <a:off x="5049082" y="6160498"/>
            <a:ext cx="803665" cy="11002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462545" y="8067954"/>
            <a:ext cx="5206582" cy="1511640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897885" y="7829192"/>
            <a:ext cx="1894248" cy="189424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4393546">
            <a:off x="5785496" y="1023945"/>
            <a:ext cx="2131314" cy="2131314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>
            <a:off x="10923380" y="7557928"/>
            <a:ext cx="4766151" cy="2273269"/>
          </a:xfrm>
          <a:prstGeom prst="rect">
            <a:avLst/>
          </a:prstGeom>
          <a:solidFill>
            <a:srgbClr val="787CD1"/>
          </a:solidFill>
        </p:spPr>
      </p:sp>
      <p:sp>
        <p:nvSpPr>
          <p:cNvPr name="AutoShape 20" id="20"/>
          <p:cNvSpPr/>
          <p:nvPr/>
        </p:nvSpPr>
        <p:spPr>
          <a:xfrm rot="0">
            <a:off x="10923380" y="516115"/>
            <a:ext cx="4766151" cy="2273269"/>
          </a:xfrm>
          <a:prstGeom prst="rect">
            <a:avLst/>
          </a:prstGeom>
          <a:solidFill>
            <a:srgbClr val="787CD1"/>
          </a:solid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3609353">
            <a:off x="5899496" y="2777234"/>
            <a:ext cx="1800323" cy="180032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6226870">
            <a:off x="5772265" y="7153794"/>
            <a:ext cx="2178619" cy="217861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7432740">
            <a:off x="5888915" y="6002085"/>
            <a:ext cx="1494104" cy="149410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8631548">
            <a:off x="5887708" y="4505112"/>
            <a:ext cx="1178988" cy="1178988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098015" y="8008636"/>
            <a:ext cx="4436758" cy="160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159">
                <a:solidFill>
                  <a:srgbClr val="FFFFFF"/>
                </a:solidFill>
                <a:latin typeface="Barlow SemiCondensed Bold"/>
              </a:rPr>
              <a:t>NEW OUTCOME DATA USED TO REFINE PREDICTIVE 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78137" y="639760"/>
            <a:ext cx="4456636" cy="212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</a:pPr>
            <a:r>
              <a:rPr lang="en-US" sz="4164">
                <a:solidFill>
                  <a:srgbClr val="FFFFFF"/>
                </a:solidFill>
                <a:latin typeface="Barlow SemiCondensed Bold"/>
              </a:rPr>
              <a:t>USER RECEIVES OPTIMIZATION RECOMMENDATION PROTOCOL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9360" y="866128"/>
            <a:ext cx="3520447" cy="86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3364">
                <a:solidFill>
                  <a:srgbClr val="F0F2F6"/>
                </a:solidFill>
                <a:latin typeface="Barlow SemiCondensed Bold"/>
              </a:rPr>
              <a:t> ALL AVAILABLE FORMAL RESEARCH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98160" y="2670195"/>
            <a:ext cx="3755593" cy="86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3364">
                <a:solidFill>
                  <a:srgbClr val="F0F2F6"/>
                </a:solidFill>
                <a:latin typeface="Barlow SemiCondensed Bold"/>
              </a:rPr>
              <a:t>MEDICAL AND INSURANCE RECORDS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1735" y="4403646"/>
            <a:ext cx="3765304" cy="12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359">
                <a:solidFill>
                  <a:srgbClr val="F0F2F6"/>
                </a:solidFill>
                <a:latin typeface="Barlow SemiCondensed Bold"/>
              </a:rPr>
              <a:t>DIET DATA FROM APPS &amp; FOOD DELIVERY RECEIPTS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6403" y="6357157"/>
            <a:ext cx="3765304" cy="12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359">
                <a:solidFill>
                  <a:srgbClr val="F0F2F6"/>
                </a:solidFill>
                <a:latin typeface="Barlow SemiCondensed Bold"/>
              </a:rPr>
              <a:t>ELECTRONIC SUPPLEMENT</a:t>
            </a:r>
          </a:p>
          <a:p>
            <a:pPr algn="ctr">
              <a:lnSpc>
                <a:spcPts val="3359"/>
              </a:lnSpc>
            </a:pPr>
            <a:r>
              <a:rPr lang="en-US" sz="3359">
                <a:solidFill>
                  <a:srgbClr val="F0F2F6"/>
                </a:solidFill>
                <a:latin typeface="Barlow SemiCondensed Bold"/>
              </a:rPr>
              <a:t>RECEIPTS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7071" y="8209602"/>
            <a:ext cx="3765304" cy="12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3359">
                <a:solidFill>
                  <a:srgbClr val="F0F2F6"/>
                </a:solidFill>
                <a:latin typeface="Barlow SemiCondensed Bold"/>
              </a:rPr>
              <a:t>ELECTRONIC PHARMACY</a:t>
            </a:r>
          </a:p>
          <a:p>
            <a:pPr algn="ctr">
              <a:lnSpc>
                <a:spcPts val="3359"/>
              </a:lnSpc>
            </a:pPr>
            <a:r>
              <a:rPr lang="en-US" sz="3359">
                <a:solidFill>
                  <a:srgbClr val="F0F2F6"/>
                </a:solidFill>
                <a:latin typeface="Barlow SemiCondensed Bold"/>
              </a:rPr>
              <a:t>RECEIPTS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5" t="90445" r="0" b="13"/>
          <a:stretch>
            <a:fillRect/>
          </a:stretch>
        </p:blipFill>
        <p:spPr>
          <a:xfrm flipH="false" flipV="false" rot="0">
            <a:off x="1572787" y="8275469"/>
            <a:ext cx="14868639" cy="14601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85" t="90445" r="0" b="13"/>
          <a:stretch>
            <a:fillRect/>
          </a:stretch>
        </p:blipFill>
        <p:spPr>
          <a:xfrm flipH="false" flipV="false" rot="0">
            <a:off x="1572787" y="6587764"/>
            <a:ext cx="14868639" cy="14601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85" t="90557" r="0" b="13"/>
          <a:stretch>
            <a:fillRect/>
          </a:stretch>
        </p:blipFill>
        <p:spPr>
          <a:xfrm flipH="false" flipV="false" rot="0">
            <a:off x="1572787" y="5002490"/>
            <a:ext cx="14868639" cy="144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85" t="91008" r="0" b="13"/>
          <a:stretch>
            <a:fillRect/>
          </a:stretch>
        </p:blipFill>
        <p:spPr>
          <a:xfrm flipH="false" flipV="false" rot="0">
            <a:off x="1572787" y="3433491"/>
            <a:ext cx="14868639" cy="137397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58760" y="19335"/>
            <a:ext cx="16441426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Open Sans Extra Bold"/>
              </a:rPr>
              <a:t>Target Customers</a:t>
            </a:r>
          </a:p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Open Sans Extra Bold"/>
              </a:rPr>
              <a:t>350,000 Digital Health Apps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660" r="0" b="3917"/>
          <a:stretch>
            <a:fillRect/>
          </a:stretch>
        </p:blipFill>
        <p:spPr>
          <a:xfrm flipH="false" flipV="false" rot="0">
            <a:off x="463742" y="103234"/>
            <a:ext cx="17691292" cy="100474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19942" y="1028700"/>
            <a:ext cx="4829316" cy="858425"/>
            <a:chOff x="0" y="0"/>
            <a:chExt cx="6439089" cy="11445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6439089" cy="695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07"/>
                </a:lnSpc>
              </a:pPr>
              <a:r>
                <a:rPr lang="en-US" sz="3423">
                  <a:solidFill>
                    <a:srgbClr val="F0F2F6"/>
                  </a:solidFill>
                  <a:latin typeface="HK Grotesk Bold"/>
                </a:rPr>
                <a:t>Underlying Technology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17851"/>
              <a:ext cx="6439089" cy="326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7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DAE2MEE9Pe4</dc:identifier>
  <dcterms:modified xsi:type="dcterms:W3CDTF">2011-08-01T06:04:30Z</dcterms:modified>
  <cp:revision>1</cp:revision>
  <dc:title>Inflammatron</dc:title>
</cp:coreProperties>
</file>